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D061-A51B-406E-9018-0ECF297830F9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1A3B-7AEE-4270-99A6-94FD87A3021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46589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D061-A51B-406E-9018-0ECF297830F9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1A3B-7AEE-4270-99A6-94FD87A3021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1919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D061-A51B-406E-9018-0ECF297830F9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1A3B-7AEE-4270-99A6-94FD87A3021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89209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D061-A51B-406E-9018-0ECF297830F9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1A3B-7AEE-4270-99A6-94FD87A3021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08042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D061-A51B-406E-9018-0ECF297830F9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1A3B-7AEE-4270-99A6-94FD87A3021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53070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D061-A51B-406E-9018-0ECF297830F9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1A3B-7AEE-4270-99A6-94FD87A3021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11409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D061-A51B-406E-9018-0ECF297830F9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1A3B-7AEE-4270-99A6-94FD87A3021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21049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D061-A51B-406E-9018-0ECF297830F9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1A3B-7AEE-4270-99A6-94FD87A3021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9060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D061-A51B-406E-9018-0ECF297830F9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1A3B-7AEE-4270-99A6-94FD87A3021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5366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D061-A51B-406E-9018-0ECF297830F9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1A3B-7AEE-4270-99A6-94FD87A3021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76006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D061-A51B-406E-9018-0ECF297830F9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1A3B-7AEE-4270-99A6-94FD87A3021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44736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8D061-A51B-406E-9018-0ECF297830F9}" type="datetimeFigureOut">
              <a:rPr lang="es-AR" smtClean="0"/>
              <a:t>29/6/2021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91A3B-7AEE-4270-99A6-94FD87A3021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53205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10.png"/><Relationship Id="rId7" Type="http://schemas.openxmlformats.org/officeDocument/2006/relationships/image" Target="../media/image2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10.png"/><Relationship Id="rId7" Type="http://schemas.openxmlformats.org/officeDocument/2006/relationships/image" Target="../media/image2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0" Type="http://schemas.openxmlformats.org/officeDocument/2006/relationships/image" Target="../media/image31.png"/><Relationship Id="rId9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10.png"/><Relationship Id="rId7" Type="http://schemas.openxmlformats.org/officeDocument/2006/relationships/image" Target="../media/image3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10.png"/><Relationship Id="rId7" Type="http://schemas.openxmlformats.org/officeDocument/2006/relationships/image" Target="../media/image3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42.png"/><Relationship Id="rId5" Type="http://schemas.openxmlformats.org/officeDocument/2006/relationships/image" Target="../media/image33.png"/><Relationship Id="rId10" Type="http://schemas.openxmlformats.org/officeDocument/2006/relationships/image" Target="../media/image41.png"/><Relationship Id="rId4" Type="http://schemas.openxmlformats.org/officeDocument/2006/relationships/image" Target="../media/image32.png"/><Relationship Id="rId9" Type="http://schemas.openxmlformats.org/officeDocument/2006/relationships/image" Target="../media/image4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6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0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6.png"/><Relationship Id="rId7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0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6.png"/><Relationship Id="rId7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0.png"/><Relationship Id="rId7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15729" y="-337727"/>
            <a:ext cx="9144000" cy="2387600"/>
          </a:xfrm>
        </p:spPr>
        <p:txBody>
          <a:bodyPr/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Ejercicio extra Materiales Magnéticos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34065" y="2507696"/>
            <a:ext cx="5039032" cy="3624671"/>
          </a:xfrm>
        </p:spPr>
        <p:txBody>
          <a:bodyPr>
            <a:normAutofit fontScale="92500" lnSpcReduction="10000"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tiene un núcleo de un material magnético blando con µr=600. Por dicho material existen dos bobinados como en la figura con N1=400 espiras y N2=1000 espiras. La sección del toroide es cuadrada y de 5cm</a:t>
            </a:r>
            <a:r>
              <a:rPr lang="es-AR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a=30cm y b=20cm. Sabiendo que la corriente I1 es de 1,5A y que se quiere que el flujo magnético a través del material sea de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=2.5e-5 Wb, cuánto debe valer la corriente 2 y cuál será su sentido? Calcular también B, H y M en todo el material.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1822" y="2049873"/>
            <a:ext cx="3092552" cy="4345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63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802" y="1681164"/>
            <a:ext cx="3092552" cy="4345231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16194" y="221226"/>
            <a:ext cx="11135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Primero analicemos los datos que tenemos de enunciado y como hacemos para calcular la corriente sabiendo el flujo.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Conector recto de flecha 6"/>
          <p:cNvCxnSpPr/>
          <p:nvPr/>
        </p:nvCxnSpPr>
        <p:spPr>
          <a:xfrm>
            <a:off x="2456597" y="3715992"/>
            <a:ext cx="22109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 flipV="1">
            <a:off x="2456597" y="952946"/>
            <a:ext cx="0" cy="2763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4299045" y="3353604"/>
            <a:ext cx="259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2197290" y="916345"/>
            <a:ext cx="259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cxnSp>
        <p:nvCxnSpPr>
          <p:cNvPr id="21" name="Conector curvado 20"/>
          <p:cNvCxnSpPr/>
          <p:nvPr/>
        </p:nvCxnSpPr>
        <p:spPr>
          <a:xfrm rot="10800000">
            <a:off x="3540329" y="1454262"/>
            <a:ext cx="622238" cy="470072"/>
          </a:xfrm>
          <a:prstGeom prst="curvedConnector3">
            <a:avLst>
              <a:gd name="adj1" fmla="val -26767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3890743" y="1202840"/>
                <a:ext cx="2149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743" y="1202840"/>
                <a:ext cx="214931" cy="276999"/>
              </a:xfrm>
              <a:prstGeom prst="rect">
                <a:avLst/>
              </a:prstGeom>
              <a:blipFill>
                <a:blip r:embed="rId3"/>
                <a:stretch>
                  <a:fillRect l="-27778" r="-22222" b="-2391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ángulo redondeado 23"/>
          <p:cNvSpPr/>
          <p:nvPr/>
        </p:nvSpPr>
        <p:spPr>
          <a:xfrm>
            <a:off x="3098042" y="3671248"/>
            <a:ext cx="382137" cy="177421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5" name="Conector recto de flecha 14"/>
          <p:cNvCxnSpPr>
            <a:stCxn id="24" idx="0"/>
          </p:cNvCxnSpPr>
          <p:nvPr/>
        </p:nvCxnSpPr>
        <p:spPr>
          <a:xfrm flipH="1" flipV="1">
            <a:off x="3289110" y="3220872"/>
            <a:ext cx="1" cy="450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ángulo 25"/>
              <p:cNvSpPr/>
              <p:nvPr/>
            </p:nvSpPr>
            <p:spPr>
              <a:xfrm>
                <a:off x="3451958" y="3243664"/>
                <a:ext cx="504241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6" name="Rectángulo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1958" y="3243664"/>
                <a:ext cx="504241" cy="404791"/>
              </a:xfrm>
              <a:prstGeom prst="rect">
                <a:avLst/>
              </a:prstGeom>
              <a:blipFill>
                <a:blip r:embed="rId6"/>
                <a:stretch>
                  <a:fillRect t="-22727" r="-4939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CuadroTexto 19"/>
          <p:cNvSpPr txBox="1"/>
          <p:nvPr/>
        </p:nvSpPr>
        <p:spPr>
          <a:xfrm>
            <a:off x="6867482" y="2118653"/>
            <a:ext cx="4831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Veamos que hubiese pasado si no estaba el bobinado 2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ángulo 17"/>
              <p:cNvSpPr/>
              <p:nvPr/>
            </p:nvSpPr>
            <p:spPr>
              <a:xfrm>
                <a:off x="4974512" y="924956"/>
                <a:ext cx="6724277" cy="8188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𝐿𝑚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𝑑𝑆</m:t>
                          </m:r>
                        </m:e>
                      </m:nary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𝐿𝑚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=2.5 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𝑊𝑏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8" name="Rectángulo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4512" y="924956"/>
                <a:ext cx="6724277" cy="81887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ángulo 4"/>
              <p:cNvSpPr/>
              <p:nvPr/>
            </p:nvSpPr>
            <p:spPr>
              <a:xfrm>
                <a:off x="7408438" y="2998165"/>
                <a:ext cx="3166764" cy="6199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𝐿𝑚</m:t>
                          </m:r>
                        </m:den>
                      </m:f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=2.26 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𝑊𝑏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8438" y="2998165"/>
                <a:ext cx="3166764" cy="61991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6592529" y="4128448"/>
            <a:ext cx="43802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 resultado esta indicando que la corriente 2 debe circular contraria ya que el flujo solo de 1 es mayor al flujo total. Por lo tanto debo tener un campo contrario al 1 que reste flujo 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46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802" y="1681164"/>
            <a:ext cx="3092552" cy="4345231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16194" y="221226"/>
            <a:ext cx="11135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Primero analicemos los datos que tenemos de enunciado y como hacemos para calcular la corriente sabiendo el flujo.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Conector recto de flecha 6"/>
          <p:cNvCxnSpPr/>
          <p:nvPr/>
        </p:nvCxnSpPr>
        <p:spPr>
          <a:xfrm>
            <a:off x="2456597" y="3715992"/>
            <a:ext cx="22109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 flipV="1">
            <a:off x="2456597" y="952946"/>
            <a:ext cx="0" cy="2763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4299045" y="3353604"/>
            <a:ext cx="259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2197290" y="916345"/>
            <a:ext cx="259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cxnSp>
        <p:nvCxnSpPr>
          <p:cNvPr id="21" name="Conector curvado 20"/>
          <p:cNvCxnSpPr/>
          <p:nvPr/>
        </p:nvCxnSpPr>
        <p:spPr>
          <a:xfrm rot="10800000">
            <a:off x="3540329" y="1454262"/>
            <a:ext cx="622238" cy="470072"/>
          </a:xfrm>
          <a:prstGeom prst="curvedConnector3">
            <a:avLst>
              <a:gd name="adj1" fmla="val -26767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3890743" y="1202840"/>
                <a:ext cx="2149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743" y="1202840"/>
                <a:ext cx="214931" cy="276999"/>
              </a:xfrm>
              <a:prstGeom prst="rect">
                <a:avLst/>
              </a:prstGeom>
              <a:blipFill>
                <a:blip r:embed="rId3"/>
                <a:stretch>
                  <a:fillRect l="-27778" r="-22222" b="-2391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ángulo redondeado 23"/>
          <p:cNvSpPr/>
          <p:nvPr/>
        </p:nvSpPr>
        <p:spPr>
          <a:xfrm>
            <a:off x="3098042" y="3671248"/>
            <a:ext cx="382137" cy="177421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5" name="Conector recto de flecha 14"/>
          <p:cNvCxnSpPr>
            <a:stCxn id="24" idx="0"/>
          </p:cNvCxnSpPr>
          <p:nvPr/>
        </p:nvCxnSpPr>
        <p:spPr>
          <a:xfrm flipH="1" flipV="1">
            <a:off x="3289110" y="3220872"/>
            <a:ext cx="1" cy="450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ángulo 25"/>
              <p:cNvSpPr/>
              <p:nvPr/>
            </p:nvSpPr>
            <p:spPr>
              <a:xfrm>
                <a:off x="3451958" y="3243664"/>
                <a:ext cx="504241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6" name="Rectángulo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1958" y="3243664"/>
                <a:ext cx="504241" cy="404791"/>
              </a:xfrm>
              <a:prstGeom prst="rect">
                <a:avLst/>
              </a:prstGeom>
              <a:blipFill>
                <a:blip r:embed="rId6"/>
                <a:stretch>
                  <a:fillRect t="-22727" r="-4939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ángulo 17"/>
              <p:cNvSpPr/>
              <p:nvPr/>
            </p:nvSpPr>
            <p:spPr>
              <a:xfrm>
                <a:off x="4974512" y="924956"/>
                <a:ext cx="6724277" cy="8188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𝐿𝑚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𝑑𝑆</m:t>
                          </m:r>
                        </m:e>
                      </m:nary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𝐿𝑚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𝑊𝑏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8" name="Rectángulo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4512" y="924956"/>
                <a:ext cx="6724277" cy="81887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7492181" y="1991463"/>
            <a:ext cx="43802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 resultado esta indicando que la corriente 2 debe circular contraria ya que el flujo solo de 1 es mayor al flujo total. Por lo tanto debo tener un campo contrario al 1 que reste flujo 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ángulo 18"/>
              <p:cNvSpPr/>
              <p:nvPr/>
            </p:nvSpPr>
            <p:spPr>
              <a:xfrm>
                <a:off x="6263582" y="3439421"/>
                <a:ext cx="4146135" cy="6410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𝐿𝑚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𝑊𝑏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9" name="Rectángulo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3582" y="3439421"/>
                <a:ext cx="4146135" cy="64107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uadroTexto 3"/>
              <p:cNvSpPr txBox="1"/>
              <p:nvPr/>
            </p:nvSpPr>
            <p:spPr>
              <a:xfrm>
                <a:off x="5560142" y="4454013"/>
                <a:ext cx="5796116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 resta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A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AR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puede dar positiva, indicando que el campo 1 será mayor que el campo 2 y entonces quedará en </a:t>
                </a:r>
                <a14:m>
                  <m:oMath xmlns:m="http://schemas.openxmlformats.org/officeDocument/2006/math">
                    <m:acc>
                      <m:accPr>
                        <m:chr m:val="̌"/>
                        <m:ctrlPr>
                          <a:rPr lang="es-A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A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acc>
                  </m:oMath>
                </a14:m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positivo: </a:t>
                </a:r>
                <a14:m>
                  <m:oMath xmlns:m="http://schemas.openxmlformats.org/officeDocument/2006/math"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𝐿𝑚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𝐿𝑚</m:t>
                    </m:r>
                  </m:oMath>
                </a14:m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ctr"/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 la resta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A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AR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puede dar negativa, indicando que el campo 1 en módulo será menor que el 2 y el total va en </a:t>
                </a:r>
                <a14:m>
                  <m:oMath xmlns:m="http://schemas.openxmlformats.org/officeDocument/2006/math">
                    <m:acc>
                      <m:accPr>
                        <m:chr m:val="̌"/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acc>
                  </m:oMath>
                </a14:m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negativo y también cumplirá la igualdad: </a:t>
                </a:r>
                <a14:m>
                  <m:oMath xmlns:m="http://schemas.openxmlformats.org/officeDocument/2006/math"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𝐿𝑚</m:t>
                    </m:r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𝐿𝑚</m:t>
                    </m:r>
                  </m:oMath>
                </a14:m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142" y="4454013"/>
                <a:ext cx="5796116" cy="1754326"/>
              </a:xfrm>
              <a:prstGeom prst="rect">
                <a:avLst/>
              </a:prstGeom>
              <a:blipFill>
                <a:blip r:embed="rId9"/>
                <a:stretch>
                  <a:fillRect l="-736" t="-2091" r="-4627" b="-487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ángulo 21"/>
              <p:cNvSpPr/>
              <p:nvPr/>
            </p:nvSpPr>
            <p:spPr>
              <a:xfrm>
                <a:off x="4166199" y="2274042"/>
                <a:ext cx="3166764" cy="6199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𝐿𝑚</m:t>
                          </m:r>
                        </m:den>
                      </m:f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26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𝑊𝑏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22" name="Rectángulo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199" y="2274042"/>
                <a:ext cx="3166764" cy="61991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0983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802" y="1681164"/>
            <a:ext cx="3092552" cy="4345231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16194" y="221226"/>
            <a:ext cx="11135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Primero analicemos los datos que tenemos de enunciado y como hacemos para calcular la corriente sabiendo el flujo.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Conector recto de flecha 6"/>
          <p:cNvCxnSpPr/>
          <p:nvPr/>
        </p:nvCxnSpPr>
        <p:spPr>
          <a:xfrm>
            <a:off x="2456597" y="3715992"/>
            <a:ext cx="22109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 flipV="1">
            <a:off x="2456597" y="952946"/>
            <a:ext cx="0" cy="2763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4299045" y="3353604"/>
            <a:ext cx="259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2197290" y="916345"/>
            <a:ext cx="259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cxnSp>
        <p:nvCxnSpPr>
          <p:cNvPr id="21" name="Conector curvado 20"/>
          <p:cNvCxnSpPr/>
          <p:nvPr/>
        </p:nvCxnSpPr>
        <p:spPr>
          <a:xfrm rot="10800000">
            <a:off x="3540329" y="1454262"/>
            <a:ext cx="622238" cy="470072"/>
          </a:xfrm>
          <a:prstGeom prst="curvedConnector3">
            <a:avLst>
              <a:gd name="adj1" fmla="val -26767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3890743" y="1202840"/>
                <a:ext cx="2149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743" y="1202840"/>
                <a:ext cx="214931" cy="276999"/>
              </a:xfrm>
              <a:prstGeom prst="rect">
                <a:avLst/>
              </a:prstGeom>
              <a:blipFill>
                <a:blip r:embed="rId3"/>
                <a:stretch>
                  <a:fillRect l="-27778" r="-22222" b="-2391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ángulo 18"/>
              <p:cNvSpPr/>
              <p:nvPr/>
            </p:nvSpPr>
            <p:spPr>
              <a:xfrm>
                <a:off x="7053973" y="741811"/>
                <a:ext cx="4146135" cy="6410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𝐿𝑚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𝑊𝑏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9" name="Rectángulo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3973" y="741811"/>
                <a:ext cx="4146135" cy="6410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onector recto de flecha 7"/>
          <p:cNvCxnSpPr/>
          <p:nvPr/>
        </p:nvCxnSpPr>
        <p:spPr>
          <a:xfrm flipV="1">
            <a:off x="1815152" y="1539239"/>
            <a:ext cx="13648" cy="54886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/>
          <p:nvPr/>
        </p:nvCxnSpPr>
        <p:spPr>
          <a:xfrm flipH="1">
            <a:off x="2800070" y="1691639"/>
            <a:ext cx="13648" cy="54886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ángulo 11"/>
              <p:cNvSpPr/>
              <p:nvPr/>
            </p:nvSpPr>
            <p:spPr>
              <a:xfrm>
                <a:off x="5265458" y="1629007"/>
                <a:ext cx="13547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𝐿𝑚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𝐿𝑚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5458" y="1629007"/>
                <a:ext cx="135479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ángulo 12"/>
              <p:cNvSpPr/>
              <p:nvPr/>
            </p:nvSpPr>
            <p:spPr>
              <a:xfrm>
                <a:off x="6841673" y="2040869"/>
                <a:ext cx="3700500" cy="6199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𝐿𝑚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𝑊𝑏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3" name="Rectá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1673" y="2040869"/>
                <a:ext cx="3700500" cy="6199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ángulo 22"/>
              <p:cNvSpPr/>
              <p:nvPr/>
            </p:nvSpPr>
            <p:spPr>
              <a:xfrm>
                <a:off x="7867784" y="2666723"/>
                <a:ext cx="13009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53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23" name="Rectángulo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7784" y="2666723"/>
                <a:ext cx="130093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ángulo 23"/>
              <p:cNvSpPr/>
              <p:nvPr/>
            </p:nvSpPr>
            <p:spPr>
              <a:xfrm>
                <a:off x="5265458" y="3346660"/>
                <a:ext cx="152791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𝐿𝑚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𝐿𝑚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24" name="Rectángulo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5458" y="3346660"/>
                <a:ext cx="152791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ángulo 25"/>
              <p:cNvSpPr/>
              <p:nvPr/>
            </p:nvSpPr>
            <p:spPr>
              <a:xfrm>
                <a:off x="6841673" y="3684407"/>
                <a:ext cx="3700500" cy="6199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𝐿𝑚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𝑊𝑏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26" name="Rectángulo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1673" y="3684407"/>
                <a:ext cx="3700500" cy="61991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ángulo 26"/>
              <p:cNvSpPr/>
              <p:nvPr/>
            </p:nvSpPr>
            <p:spPr>
              <a:xfrm>
                <a:off x="7867784" y="4310261"/>
                <a:ext cx="13009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66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27" name="Rectángulo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7784" y="4310261"/>
                <a:ext cx="130093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adroTexto 3"/>
          <p:cNvSpPr txBox="1"/>
          <p:nvPr/>
        </p:nvSpPr>
        <p:spPr>
          <a:xfrm>
            <a:off x="6032091" y="5093718"/>
            <a:ext cx="4852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como está dado el enunciado ambos resultados podrían ser posibles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09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802" y="1681164"/>
            <a:ext cx="3092552" cy="4345231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16194" y="221226"/>
            <a:ext cx="11135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Primero analicemos los datos que tenemos de enunciado y como hacemos para calcular la corriente sabiendo el flujo.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Conector recto de flecha 6"/>
          <p:cNvCxnSpPr/>
          <p:nvPr/>
        </p:nvCxnSpPr>
        <p:spPr>
          <a:xfrm>
            <a:off x="2456597" y="3715992"/>
            <a:ext cx="22109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 flipV="1">
            <a:off x="2456597" y="952946"/>
            <a:ext cx="0" cy="2763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4299045" y="3353604"/>
            <a:ext cx="259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2197290" y="916345"/>
            <a:ext cx="259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cxnSp>
        <p:nvCxnSpPr>
          <p:cNvPr id="21" name="Conector curvado 20"/>
          <p:cNvCxnSpPr/>
          <p:nvPr/>
        </p:nvCxnSpPr>
        <p:spPr>
          <a:xfrm rot="10800000">
            <a:off x="3540329" y="1454262"/>
            <a:ext cx="622238" cy="470072"/>
          </a:xfrm>
          <a:prstGeom prst="curvedConnector3">
            <a:avLst>
              <a:gd name="adj1" fmla="val -26767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3890743" y="1202840"/>
                <a:ext cx="2149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743" y="1202840"/>
                <a:ext cx="214931" cy="276999"/>
              </a:xfrm>
              <a:prstGeom prst="rect">
                <a:avLst/>
              </a:prstGeom>
              <a:blipFill>
                <a:blip r:embed="rId3"/>
                <a:stretch>
                  <a:fillRect l="-27778" r="-22222" b="-2391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ángulo 18"/>
              <p:cNvSpPr/>
              <p:nvPr/>
            </p:nvSpPr>
            <p:spPr>
              <a:xfrm>
                <a:off x="7053973" y="741811"/>
                <a:ext cx="4146135" cy="6410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𝐿𝑚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=2.5 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𝑊𝑏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9" name="Rectángulo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3973" y="741811"/>
                <a:ext cx="4146135" cy="6410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onector recto de flecha 7"/>
          <p:cNvCxnSpPr/>
          <p:nvPr/>
        </p:nvCxnSpPr>
        <p:spPr>
          <a:xfrm flipV="1">
            <a:off x="1815152" y="1539239"/>
            <a:ext cx="13648" cy="54886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/>
          <p:nvPr/>
        </p:nvCxnSpPr>
        <p:spPr>
          <a:xfrm flipH="1">
            <a:off x="2800070" y="1691639"/>
            <a:ext cx="13648" cy="54886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ángulo 11"/>
              <p:cNvSpPr/>
              <p:nvPr/>
            </p:nvSpPr>
            <p:spPr>
              <a:xfrm>
                <a:off x="5265458" y="1629007"/>
                <a:ext cx="13547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𝐿𝑚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𝐿𝑚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5458" y="1629007"/>
                <a:ext cx="135479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ángulo 12"/>
              <p:cNvSpPr/>
              <p:nvPr/>
            </p:nvSpPr>
            <p:spPr>
              <a:xfrm>
                <a:off x="6841673" y="2040869"/>
                <a:ext cx="3700500" cy="6199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𝐿𝑚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=2.5 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𝑊𝑏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3" name="Rectá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1673" y="2040869"/>
                <a:ext cx="3700500" cy="6199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ángulo 22"/>
              <p:cNvSpPr/>
              <p:nvPr/>
            </p:nvSpPr>
            <p:spPr>
              <a:xfrm>
                <a:off x="7867784" y="2666723"/>
                <a:ext cx="13009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0.53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23" name="Rectángulo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7784" y="2666723"/>
                <a:ext cx="130093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ángulo 4"/>
              <p:cNvSpPr/>
              <p:nvPr/>
            </p:nvSpPr>
            <p:spPr>
              <a:xfrm>
                <a:off x="6841673" y="3315701"/>
                <a:ext cx="2652201" cy="6199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𝐿𝑚</m:t>
                          </m:r>
                        </m:den>
                      </m:f>
                      <m:acc>
                        <m:accPr>
                          <m:chr m:val="̌"/>
                          <m:ctrlPr>
                            <a:rPr lang="es-A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1673" y="3315701"/>
                <a:ext cx="2652201" cy="61991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ángulo 5"/>
              <p:cNvSpPr/>
              <p:nvPr/>
            </p:nvSpPr>
            <p:spPr>
              <a:xfrm>
                <a:off x="7095556" y="4111093"/>
                <a:ext cx="2144433" cy="6199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</m:acc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𝐿𝑚</m:t>
                          </m:r>
                        </m:den>
                      </m:f>
                      <m:acc>
                        <m:accPr>
                          <m:chr m:val="̌"/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5556" y="4111093"/>
                <a:ext cx="2144433" cy="61991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ángulo 8"/>
              <p:cNvSpPr/>
              <p:nvPr/>
            </p:nvSpPr>
            <p:spPr>
              <a:xfrm>
                <a:off x="6147827" y="5460119"/>
                <a:ext cx="1777346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7827" y="5460119"/>
                <a:ext cx="1777346" cy="402931"/>
              </a:xfrm>
              <a:prstGeom prst="rect">
                <a:avLst/>
              </a:prstGeom>
              <a:blipFill>
                <a:blip r:embed="rId10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ángulo 9"/>
              <p:cNvSpPr/>
              <p:nvPr/>
            </p:nvSpPr>
            <p:spPr>
              <a:xfrm>
                <a:off x="9169172" y="5296772"/>
                <a:ext cx="1463029" cy="7296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</m:num>
                        <m:den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0" name="Rectángu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9172" y="5296772"/>
                <a:ext cx="1463029" cy="72962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onector recto de flecha 15"/>
          <p:cNvCxnSpPr>
            <a:stCxn id="9" idx="3"/>
          </p:cNvCxnSpPr>
          <p:nvPr/>
        </p:nvCxnSpPr>
        <p:spPr>
          <a:xfrm flipV="1">
            <a:off x="7925173" y="5661584"/>
            <a:ext cx="119538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9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802" y="1681164"/>
            <a:ext cx="3092552" cy="4345231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16194" y="221226"/>
            <a:ext cx="11135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Primero analicemos los datos que tenemos de enunciado y como hacemos para calcular la corriente sabiendo el flujo.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776716" y="832513"/>
                <a:ext cx="6673756" cy="2203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 flujo magnético se puede escribir como: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  <m:r>
                            <a:rPr lang="es-A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=2.5 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𝑊𝑏</m:t>
                      </m:r>
                    </m:oMath>
                  </m:oMathPara>
                </a14:m>
                <a:endParaRPr lang="es-AR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Deberemos pensar ahora cómo es el campo B y cuál será la superficie que atraviesa. </a:t>
                </a:r>
              </a:p>
              <a:p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Pensemos rápidamente la superficie: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716" y="832513"/>
                <a:ext cx="6673756" cy="2203873"/>
              </a:xfrm>
              <a:prstGeom prst="rect">
                <a:avLst/>
              </a:prstGeom>
              <a:blipFill>
                <a:blip r:embed="rId3"/>
                <a:stretch>
                  <a:fillRect l="-823" t="-1662" r="-91" b="-360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ángulo redondeado 5"/>
          <p:cNvSpPr/>
          <p:nvPr/>
        </p:nvSpPr>
        <p:spPr>
          <a:xfrm>
            <a:off x="3098042" y="3671248"/>
            <a:ext cx="382137" cy="177421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8" name="Conector recto de flecha 7"/>
          <p:cNvCxnSpPr>
            <a:endCxn id="2" idx="3"/>
          </p:cNvCxnSpPr>
          <p:nvPr/>
        </p:nvCxnSpPr>
        <p:spPr>
          <a:xfrm flipH="1" flipV="1">
            <a:off x="3613354" y="3853780"/>
            <a:ext cx="2077762" cy="3360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/>
              <p:cNvSpPr/>
              <p:nvPr/>
            </p:nvSpPr>
            <p:spPr>
              <a:xfrm>
                <a:off x="5579469" y="3987467"/>
                <a:ext cx="504241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9469" y="3987467"/>
                <a:ext cx="504241" cy="404791"/>
              </a:xfrm>
              <a:prstGeom prst="rect">
                <a:avLst/>
              </a:prstGeom>
              <a:blipFill>
                <a:blip r:embed="rId4"/>
                <a:stretch>
                  <a:fillRect t="-22388" r="-4939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uadroTexto 9"/>
          <p:cNvSpPr txBox="1"/>
          <p:nvPr/>
        </p:nvSpPr>
        <p:spPr>
          <a:xfrm>
            <a:off x="6083710" y="3759958"/>
            <a:ext cx="27600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 a ser la sección transversal del toroide. Después analizaremos el sentido de la normal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33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802" y="1681164"/>
            <a:ext cx="3092552" cy="4345231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16194" y="221226"/>
            <a:ext cx="11135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Primero analicemos los datos que tenemos de enunciado y como hacemos para calcular la corriente sabiendo el flujo.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776716" y="832513"/>
                <a:ext cx="6673756" cy="2203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 flujo magnético se puede escribir como: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  <m:r>
                            <a:rPr lang="es-A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=2.5 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𝑊𝑏</m:t>
                      </m:r>
                    </m:oMath>
                  </m:oMathPara>
                </a14:m>
                <a:endParaRPr lang="es-AR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Deberemos pensar ahora cómo es el campo B y cuál será la superficie que atraviesa. </a:t>
                </a:r>
              </a:p>
              <a:p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Pensemos ahora el campo B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716" y="832513"/>
                <a:ext cx="6673756" cy="2203873"/>
              </a:xfrm>
              <a:prstGeom prst="rect">
                <a:avLst/>
              </a:prstGeom>
              <a:blipFill>
                <a:blip r:embed="rId3"/>
                <a:stretch>
                  <a:fillRect l="-823" t="-1662" r="-91" b="-360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/>
              <p:cNvSpPr/>
              <p:nvPr/>
            </p:nvSpPr>
            <p:spPr>
              <a:xfrm>
                <a:off x="7380188" y="3076875"/>
                <a:ext cx="1466812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188" y="3076875"/>
                <a:ext cx="1466812" cy="4029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uadroTexto 6"/>
          <p:cNvSpPr txBox="1"/>
          <p:nvPr/>
        </p:nvSpPr>
        <p:spPr>
          <a:xfrm>
            <a:off x="4899546" y="3712191"/>
            <a:ext cx="69330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Debemos calcular el campo 1 para poder determinar luego el sentido de entrada de la corriente 2. Si será igual o contrario a la 1.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7734707" y="4590907"/>
            <a:ext cx="2224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¿Cómo?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7042245" y="5322627"/>
            <a:ext cx="3930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AMPERE GENERALIZADA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0140287" y="4960239"/>
            <a:ext cx="16923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nos olvidemos que estamos en materiales magnéticos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85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802" y="1681164"/>
            <a:ext cx="3092552" cy="4345231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16194" y="221226"/>
            <a:ext cx="11135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Primero analicemos los datos que tenemos de enunciado y como hacemos para calcular la corriente sabiendo el flujo.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6860862" y="952946"/>
            <a:ext cx="3930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AMPERE GENERALIZADA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9958904" y="590558"/>
            <a:ext cx="16923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nos olvidemos que estamos en materiales magnéticos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7752043" y="1341340"/>
                <a:ext cx="1315681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es-A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</m:acc>
                          <m:r>
                            <m:rPr>
                              <m:brk/>
                            </m:rPr>
                            <a:rPr lang="es-A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</m:acc>
                          <m:r>
                            <m:rPr>
                              <m:brk/>
                            </m:rPr>
                            <a:rPr lang="es-A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/>
                                </m:r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m:rPr>
                                  <m:brk/>
                                </m:r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2043" y="1341340"/>
                <a:ext cx="1315681" cy="7265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4722125" y="2279176"/>
                <a:ext cx="6469039" cy="2334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Para poder usar ampere generalizada debemos conocer la dependencia y funcionalidad de B y en consecuencia de H. </a:t>
                </a:r>
              </a:p>
              <a:p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Primero analicemos si el toroide podría considerarse delgado. La longitud media es el perímetro desde el radio medio. Para hacer una aproximación utilizaremos como el perímetro: 2a+2b=100cm.</a:t>
                </a:r>
              </a:p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 Lm&gt;&gt;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AR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s-AR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rad>
                  </m:oMath>
                </a14:m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podremos decir que es delgado:</a:t>
                </a:r>
              </a:p>
              <a:p>
                <a:endParaRPr lang="es-AR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2125" y="2279176"/>
                <a:ext cx="6469039" cy="2334422"/>
              </a:xfrm>
              <a:prstGeom prst="rect">
                <a:avLst/>
              </a:prstGeom>
              <a:blipFill>
                <a:blip r:embed="rId4"/>
                <a:stretch>
                  <a:fillRect l="-848" t="-1567" r="-47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uadroTexto 9"/>
          <p:cNvSpPr txBox="1"/>
          <p:nvPr/>
        </p:nvSpPr>
        <p:spPr>
          <a:xfrm>
            <a:off x="9067724" y="4557784"/>
            <a:ext cx="2361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DELGADO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6123883" y="5175835"/>
            <a:ext cx="46675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consecuencia se podría decir que tanto B como H y M serán constantes dentro del material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ángulo 17"/>
              <p:cNvSpPr/>
              <p:nvPr/>
            </p:nvSpPr>
            <p:spPr>
              <a:xfrm>
                <a:off x="7433046" y="4528930"/>
                <a:ext cx="1634678" cy="3981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100cm&gt;&gt;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AR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cm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Rectángulo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3046" y="4528930"/>
                <a:ext cx="1634678" cy="398186"/>
              </a:xfrm>
              <a:prstGeom prst="rect">
                <a:avLst/>
              </a:prstGeom>
              <a:blipFill>
                <a:blip r:embed="rId5"/>
                <a:stretch>
                  <a:fillRect l="-2239" t="-1538" r="-2612" b="-2461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95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802" y="1681164"/>
            <a:ext cx="3092552" cy="4345231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16194" y="221226"/>
            <a:ext cx="11135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Primero analicemos los datos que tenemos de enunciado y como hacemos para calcular la corriente sabiendo el flujo.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6860862" y="952946"/>
            <a:ext cx="3930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AMPERE GENERALIZADA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9958904" y="590558"/>
            <a:ext cx="16923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nos olvidemos que estamos en materiales magnéticos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7752043" y="1341340"/>
                <a:ext cx="1315681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es-A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</m:acc>
                          <m:r>
                            <m:rPr>
                              <m:brk/>
                            </m:rPr>
                            <a:rPr lang="es-A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</m:acc>
                          <m:r>
                            <m:rPr>
                              <m:brk/>
                            </m:rPr>
                            <a:rPr lang="es-A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/>
                                </m:r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m:rPr>
                                  <m:brk/>
                                </m:r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2043" y="1341340"/>
                <a:ext cx="1315681" cy="7265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CuadroTexto 14"/>
          <p:cNvSpPr txBox="1"/>
          <p:nvPr/>
        </p:nvSpPr>
        <p:spPr>
          <a:xfrm>
            <a:off x="6083710" y="2430274"/>
            <a:ext cx="46675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consecuencia se podría decir que tanto B como H y M serán constantes dentro del material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5468790" y="3843631"/>
                <a:ext cx="6182436" cy="23419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Por la regla de la mano derecha sabemos que el campo B ocasionado por la corriente 1 será en  </a:t>
                </a:r>
                <a14:m>
                  <m:oMath xmlns:m="http://schemas.openxmlformats.org/officeDocument/2006/math">
                    <m:r>
                      <a:rPr lang="es-AR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𝝋</m:t>
                    </m:r>
                  </m:oMath>
                </a14:m>
                <a:r>
                  <a:rPr lang="es-AR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positivo</a:t>
                </a:r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y si bien no sabemos el sentido del campo resultante de la corriente 2, también sabemos que va en la </a:t>
                </a:r>
                <a:r>
                  <a:rPr lang="es-AR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misma dirección</a:t>
                </a:r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ctr"/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Como es un material magnético blando: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s-A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s-A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sub>
                    </m:sSub>
                    <m:acc>
                      <m:accPr>
                        <m:chr m:val="⃗"/>
                        <m:ctrlP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</m:acc>
                  </m:oMath>
                </a14:m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H será paralelo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8790" y="3843631"/>
                <a:ext cx="6182436" cy="2341923"/>
              </a:xfrm>
              <a:prstGeom prst="rect">
                <a:avLst/>
              </a:prstGeom>
              <a:blipFill>
                <a:blip r:embed="rId4"/>
                <a:stretch>
                  <a:fillRect t="-156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ector recto de flecha 6"/>
          <p:cNvCxnSpPr/>
          <p:nvPr/>
        </p:nvCxnSpPr>
        <p:spPr>
          <a:xfrm>
            <a:off x="2456597" y="3715992"/>
            <a:ext cx="22109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 flipV="1">
            <a:off x="2456597" y="952946"/>
            <a:ext cx="0" cy="2763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4299045" y="3353604"/>
            <a:ext cx="259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2197290" y="916345"/>
            <a:ext cx="259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cxnSp>
        <p:nvCxnSpPr>
          <p:cNvPr id="21" name="Conector curvado 20"/>
          <p:cNvCxnSpPr/>
          <p:nvPr/>
        </p:nvCxnSpPr>
        <p:spPr>
          <a:xfrm rot="10800000">
            <a:off x="3540329" y="1454262"/>
            <a:ext cx="622238" cy="470072"/>
          </a:xfrm>
          <a:prstGeom prst="curvedConnector3">
            <a:avLst>
              <a:gd name="adj1" fmla="val -26767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3890743" y="1202840"/>
                <a:ext cx="2149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743" y="1202840"/>
                <a:ext cx="214931" cy="276999"/>
              </a:xfrm>
              <a:prstGeom prst="rect">
                <a:avLst/>
              </a:prstGeom>
              <a:blipFill>
                <a:blip r:embed="rId5"/>
                <a:stretch>
                  <a:fillRect l="-27778" r="-22222" b="-2391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ángulo 25"/>
          <p:cNvSpPr/>
          <p:nvPr/>
        </p:nvSpPr>
        <p:spPr>
          <a:xfrm>
            <a:off x="5604423" y="3474299"/>
            <a:ext cx="5911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Conociendo la dependencia, debemos determinar el sentido.</a:t>
            </a:r>
          </a:p>
        </p:txBody>
      </p:sp>
    </p:spTree>
    <p:extLst>
      <p:ext uri="{BB962C8B-B14F-4D97-AF65-F5344CB8AC3E}">
        <p14:creationId xmlns:p14="http://schemas.microsoft.com/office/powerpoint/2010/main" val="321342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802" y="1681164"/>
            <a:ext cx="3092552" cy="4345231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16194" y="221226"/>
            <a:ext cx="11135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Primero analicemos los datos que tenemos de enunciado y como hacemos para calcular la corriente sabiendo el flujo.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6860862" y="952946"/>
            <a:ext cx="3930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AMPERE GENERALIZADA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9958904" y="590558"/>
            <a:ext cx="16923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nos olvidemos que estamos en materiales magnéticos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7752043" y="1341340"/>
                <a:ext cx="1315681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es-A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</m:acc>
                          <m:r>
                            <m:rPr>
                              <m:brk/>
                            </m:rPr>
                            <a:rPr lang="es-A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</m:acc>
                          <m:r>
                            <m:rPr>
                              <m:brk/>
                            </m:rPr>
                            <a:rPr lang="es-A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/>
                                </m:r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m:rPr>
                                  <m:brk/>
                                </m:r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2043" y="1341340"/>
                <a:ext cx="1315681" cy="7265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6083710" y="2430274"/>
                <a:ext cx="4667534" cy="9569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 consecuencia se podría decir que tanto B como H y M serán constantes dentro del material y tendrán dirección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3710" y="2430274"/>
                <a:ext cx="4667534" cy="956929"/>
              </a:xfrm>
              <a:prstGeom prst="rect">
                <a:avLst/>
              </a:prstGeom>
              <a:blipFill>
                <a:blip r:embed="rId4"/>
                <a:stretch>
                  <a:fillRect t="-3822" b="-573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ector recto de flecha 6"/>
          <p:cNvCxnSpPr/>
          <p:nvPr/>
        </p:nvCxnSpPr>
        <p:spPr>
          <a:xfrm>
            <a:off x="2456597" y="3715992"/>
            <a:ext cx="22109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 flipV="1">
            <a:off x="2456597" y="952946"/>
            <a:ext cx="0" cy="2763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4299045" y="3353604"/>
            <a:ext cx="259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2197290" y="916345"/>
            <a:ext cx="259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cxnSp>
        <p:nvCxnSpPr>
          <p:cNvPr id="21" name="Conector curvado 20"/>
          <p:cNvCxnSpPr/>
          <p:nvPr/>
        </p:nvCxnSpPr>
        <p:spPr>
          <a:xfrm rot="10800000">
            <a:off x="3540329" y="1454262"/>
            <a:ext cx="622238" cy="470072"/>
          </a:xfrm>
          <a:prstGeom prst="curvedConnector3">
            <a:avLst>
              <a:gd name="adj1" fmla="val -26767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3890743" y="1202840"/>
                <a:ext cx="2149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743" y="1202840"/>
                <a:ext cx="214931" cy="276999"/>
              </a:xfrm>
              <a:prstGeom prst="rect">
                <a:avLst/>
              </a:prstGeom>
              <a:blipFill>
                <a:blip r:embed="rId5"/>
                <a:stretch>
                  <a:fillRect l="-27778" r="-22222" b="-2391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5549149" y="3504671"/>
                <a:ext cx="6096000" cy="4029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(±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9149" y="3504671"/>
                <a:ext cx="6096000" cy="402931"/>
              </a:xfrm>
              <a:prstGeom prst="rect">
                <a:avLst/>
              </a:prstGeom>
              <a:blipFill>
                <a:blip r:embed="rId6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6043977" y="4488255"/>
                <a:ext cx="5564324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NOTA: porqué puse </a:t>
                </a:r>
                <a14:m>
                  <m:oMath xmlns:m="http://schemas.openxmlformats.org/officeDocument/2006/math">
                    <m:r>
                      <a:rPr lang="es-A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 Qué pasa con los bordes?</a:t>
                </a:r>
              </a:p>
              <a:p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 campo magnético casi no circula por los bordes lo hace por lo que vendría a ser un toroide de puntas redondeadas. Adjunto una simulación de ejemplo: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3977" y="4488255"/>
                <a:ext cx="5564324" cy="1477328"/>
              </a:xfrm>
              <a:prstGeom prst="rect">
                <a:avLst/>
              </a:prstGeom>
              <a:blipFill>
                <a:blip r:embed="rId7"/>
                <a:stretch>
                  <a:fillRect l="-876" t="-2058" r="-986" b="-535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Imagen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54094" y="1689298"/>
            <a:ext cx="6526766" cy="468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67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802" y="1681164"/>
            <a:ext cx="3092552" cy="4345231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16194" y="221226"/>
            <a:ext cx="11135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Primero analicemos los datos que tenemos de enunciado y como hacemos para calcular la corriente sabiendo el flujo.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6860862" y="952946"/>
            <a:ext cx="3930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AMPERE GENERALIZADA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9958904" y="590558"/>
            <a:ext cx="16923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nos olvidemos que estamos en materiales magnéticos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7752043" y="1341340"/>
                <a:ext cx="1315681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es-A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</m:acc>
                          <m:r>
                            <m:rPr>
                              <m:brk/>
                            </m:rPr>
                            <a:rPr lang="es-A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</m:acc>
                          <m:r>
                            <m:rPr>
                              <m:brk/>
                            </m:rPr>
                            <a:rPr lang="es-A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/>
                                </m:r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m:rPr>
                                  <m:brk/>
                                </m:r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2043" y="1341340"/>
                <a:ext cx="1315681" cy="7265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6083710" y="2430274"/>
                <a:ext cx="4667534" cy="9569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 consecuencia se podría decir que tanto B como H y M serán constantes dentro del material y tendrán dirección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3710" y="2430274"/>
                <a:ext cx="4667534" cy="956929"/>
              </a:xfrm>
              <a:prstGeom prst="rect">
                <a:avLst/>
              </a:prstGeom>
              <a:blipFill>
                <a:blip r:embed="rId4"/>
                <a:stretch>
                  <a:fillRect t="-3822" b="-573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ector recto de flecha 6"/>
          <p:cNvCxnSpPr/>
          <p:nvPr/>
        </p:nvCxnSpPr>
        <p:spPr>
          <a:xfrm>
            <a:off x="2456597" y="3715992"/>
            <a:ext cx="22109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 flipV="1">
            <a:off x="2456597" y="952946"/>
            <a:ext cx="0" cy="2763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4299045" y="3353604"/>
            <a:ext cx="259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2197290" y="916345"/>
            <a:ext cx="259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cxnSp>
        <p:nvCxnSpPr>
          <p:cNvPr id="21" name="Conector curvado 20"/>
          <p:cNvCxnSpPr/>
          <p:nvPr/>
        </p:nvCxnSpPr>
        <p:spPr>
          <a:xfrm rot="10800000">
            <a:off x="3540329" y="1454262"/>
            <a:ext cx="622238" cy="470072"/>
          </a:xfrm>
          <a:prstGeom prst="curvedConnector3">
            <a:avLst>
              <a:gd name="adj1" fmla="val -26767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3890743" y="1202840"/>
                <a:ext cx="2149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743" y="1202840"/>
                <a:ext cx="214931" cy="276999"/>
              </a:xfrm>
              <a:prstGeom prst="rect">
                <a:avLst/>
              </a:prstGeom>
              <a:blipFill>
                <a:blip r:embed="rId5"/>
                <a:stretch>
                  <a:fillRect l="-27778" r="-22222" b="-2391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5549149" y="3504671"/>
                <a:ext cx="6096000" cy="4029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(±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9149" y="3504671"/>
                <a:ext cx="6096000" cy="402931"/>
              </a:xfrm>
              <a:prstGeom prst="rect">
                <a:avLst/>
              </a:prstGeom>
              <a:blipFill>
                <a:blip r:embed="rId6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6188319" y="4236391"/>
                <a:ext cx="481766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Entendiendo cómo circula el campo, la curva de Ampere también será en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s-AR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versor</a:t>
                </a:r>
                <a:r>
                  <a:rPr lang="es-A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como muestra la figura</a:t>
                </a:r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8319" y="4236391"/>
                <a:ext cx="4817660" cy="923330"/>
              </a:xfrm>
              <a:prstGeom prst="rect">
                <a:avLst/>
              </a:prstGeom>
              <a:blipFill>
                <a:blip r:embed="rId7"/>
                <a:stretch>
                  <a:fillRect t="-3974" b="-9934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ángulo redondeado 7"/>
          <p:cNvSpPr/>
          <p:nvPr/>
        </p:nvSpPr>
        <p:spPr>
          <a:xfrm>
            <a:off x="1270653" y="2376284"/>
            <a:ext cx="2101755" cy="2591502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8" name="Conector recto de flecha 17"/>
          <p:cNvCxnSpPr/>
          <p:nvPr/>
        </p:nvCxnSpPr>
        <p:spPr>
          <a:xfrm flipH="1" flipV="1">
            <a:off x="3356667" y="3166281"/>
            <a:ext cx="15013" cy="776613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/>
          <p:nvPr/>
        </p:nvCxnSpPr>
        <p:spPr>
          <a:xfrm flipH="1">
            <a:off x="1257182" y="3400569"/>
            <a:ext cx="15013" cy="776613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ángulo 18"/>
              <p:cNvSpPr/>
              <p:nvPr/>
            </p:nvSpPr>
            <p:spPr>
              <a:xfrm>
                <a:off x="8004871" y="5416427"/>
                <a:ext cx="1184555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brk/>
                        </m:rP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𝑑𝑙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9" name="Rectángulo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4871" y="5416427"/>
                <a:ext cx="1184555" cy="410305"/>
              </a:xfrm>
              <a:prstGeom prst="rect">
                <a:avLst/>
              </a:prstGeom>
              <a:blipFill>
                <a:blip r:embed="rId8"/>
                <a:stretch>
                  <a:fillRect t="-22388" r="-21134" b="-597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091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802" y="1681164"/>
            <a:ext cx="3092552" cy="4345231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16194" y="221226"/>
            <a:ext cx="11135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Primero analicemos los datos que tenemos de enunciado y como hacemos para calcular la corriente sabiendo el flujo.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6860862" y="952946"/>
            <a:ext cx="3930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AMPERE GENERALIZADA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9958904" y="590558"/>
            <a:ext cx="16923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nos olvidemos que estamos en materiales magnéticos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7752043" y="1341340"/>
                <a:ext cx="1315681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es-A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</m:acc>
                          <m:r>
                            <m:rPr>
                              <m:brk/>
                            </m:rPr>
                            <a:rPr lang="es-A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</m:acc>
                          <m:r>
                            <m:rPr>
                              <m:brk/>
                            </m:rPr>
                            <a:rPr lang="es-A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/>
                                </m:r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m:rPr>
                                  <m:brk/>
                                </m:r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2043" y="1341340"/>
                <a:ext cx="1315681" cy="7265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ector recto de flecha 6"/>
          <p:cNvCxnSpPr/>
          <p:nvPr/>
        </p:nvCxnSpPr>
        <p:spPr>
          <a:xfrm>
            <a:off x="2456597" y="3715992"/>
            <a:ext cx="22109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 flipV="1">
            <a:off x="2456597" y="952946"/>
            <a:ext cx="0" cy="2763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4299045" y="3353604"/>
            <a:ext cx="259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2197290" y="916345"/>
            <a:ext cx="259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cxnSp>
        <p:nvCxnSpPr>
          <p:cNvPr id="21" name="Conector curvado 20"/>
          <p:cNvCxnSpPr/>
          <p:nvPr/>
        </p:nvCxnSpPr>
        <p:spPr>
          <a:xfrm rot="10800000">
            <a:off x="3540329" y="1454262"/>
            <a:ext cx="622238" cy="470072"/>
          </a:xfrm>
          <a:prstGeom prst="curvedConnector3">
            <a:avLst>
              <a:gd name="adj1" fmla="val -26767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3890743" y="1202840"/>
                <a:ext cx="2149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743" y="1202840"/>
                <a:ext cx="214931" cy="276999"/>
              </a:xfrm>
              <a:prstGeom prst="rect">
                <a:avLst/>
              </a:prstGeom>
              <a:blipFill>
                <a:blip r:embed="rId4"/>
                <a:stretch>
                  <a:fillRect l="-27778" r="-22222" b="-2391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ángulo redondeado 7"/>
          <p:cNvSpPr/>
          <p:nvPr/>
        </p:nvSpPr>
        <p:spPr>
          <a:xfrm>
            <a:off x="1270653" y="2376284"/>
            <a:ext cx="2101755" cy="2591502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8" name="Conector recto de flecha 17"/>
          <p:cNvCxnSpPr/>
          <p:nvPr/>
        </p:nvCxnSpPr>
        <p:spPr>
          <a:xfrm flipH="1" flipV="1">
            <a:off x="3356667" y="3166281"/>
            <a:ext cx="15013" cy="776613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/>
          <p:nvPr/>
        </p:nvCxnSpPr>
        <p:spPr>
          <a:xfrm flipH="1">
            <a:off x="1257182" y="3400569"/>
            <a:ext cx="15013" cy="776613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/>
              <p:cNvSpPr/>
              <p:nvPr/>
            </p:nvSpPr>
            <p:spPr>
              <a:xfrm>
                <a:off x="7412238" y="2105706"/>
                <a:ext cx="1995290" cy="8188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𝐻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𝑑𝑙</m:t>
                          </m:r>
                        </m:e>
                      </m:nary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238" y="2105706"/>
                <a:ext cx="1995290" cy="81887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ángulo 9"/>
              <p:cNvSpPr/>
              <p:nvPr/>
            </p:nvSpPr>
            <p:spPr>
              <a:xfrm>
                <a:off x="7463726" y="2963192"/>
                <a:ext cx="23999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𝐿𝑚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0" name="Rectángu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3726" y="2963192"/>
                <a:ext cx="239995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ángulo 22"/>
              <p:cNvSpPr/>
              <p:nvPr/>
            </p:nvSpPr>
            <p:spPr>
              <a:xfrm>
                <a:off x="7724862" y="3554587"/>
                <a:ext cx="2247025" cy="6410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𝐿𝑚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23" name="Rectángulo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4862" y="3554587"/>
                <a:ext cx="2247025" cy="6410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ángulo 15"/>
              <p:cNvSpPr/>
              <p:nvPr/>
            </p:nvSpPr>
            <p:spPr>
              <a:xfrm>
                <a:off x="7470978" y="4511948"/>
                <a:ext cx="2754793" cy="6410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=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𝐿𝑚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6" name="Rectángulo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0978" y="4511948"/>
                <a:ext cx="2754793" cy="64107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005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802" y="1681164"/>
            <a:ext cx="3092552" cy="4345231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16194" y="221226"/>
            <a:ext cx="11135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Primero analicemos los datos que tenemos de enunciado y como hacemos para calcular la corriente sabiendo el flujo.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Conector recto de flecha 6"/>
          <p:cNvCxnSpPr/>
          <p:nvPr/>
        </p:nvCxnSpPr>
        <p:spPr>
          <a:xfrm>
            <a:off x="2456597" y="3715992"/>
            <a:ext cx="22109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 flipV="1">
            <a:off x="2456597" y="952946"/>
            <a:ext cx="0" cy="2763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4299045" y="3353604"/>
            <a:ext cx="259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2197290" y="916345"/>
            <a:ext cx="259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cxnSp>
        <p:nvCxnSpPr>
          <p:cNvPr id="21" name="Conector curvado 20"/>
          <p:cNvCxnSpPr/>
          <p:nvPr/>
        </p:nvCxnSpPr>
        <p:spPr>
          <a:xfrm rot="10800000">
            <a:off x="3540329" y="1454262"/>
            <a:ext cx="622238" cy="470072"/>
          </a:xfrm>
          <a:prstGeom prst="curvedConnector3">
            <a:avLst>
              <a:gd name="adj1" fmla="val -26767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3890743" y="1202840"/>
                <a:ext cx="2149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743" y="1202840"/>
                <a:ext cx="214931" cy="276999"/>
              </a:xfrm>
              <a:prstGeom prst="rect">
                <a:avLst/>
              </a:prstGeom>
              <a:blipFill>
                <a:blip r:embed="rId3"/>
                <a:stretch>
                  <a:fillRect l="-27778" r="-22222" b="-2391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ángulo 15"/>
              <p:cNvSpPr/>
              <p:nvPr/>
            </p:nvSpPr>
            <p:spPr>
              <a:xfrm>
                <a:off x="7784877" y="869351"/>
                <a:ext cx="2754793" cy="6410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=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𝐿𝑚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6" name="Rectángulo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4877" y="869351"/>
                <a:ext cx="2754793" cy="6410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/>
              <p:cNvSpPr/>
              <p:nvPr/>
            </p:nvSpPr>
            <p:spPr>
              <a:xfrm>
                <a:off x="7408203" y="1815121"/>
                <a:ext cx="3050066" cy="8188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  <m:r>
                            <a:rPr lang="es-A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=2.5 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𝑊𝑏</m:t>
                      </m:r>
                    </m:oMath>
                  </m:oMathPara>
                </a14:m>
                <a:endParaRPr lang="es-AR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8203" y="1815121"/>
                <a:ext cx="3050066" cy="81887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ángulo redondeado 23"/>
          <p:cNvSpPr/>
          <p:nvPr/>
        </p:nvSpPr>
        <p:spPr>
          <a:xfrm>
            <a:off x="3098042" y="3671248"/>
            <a:ext cx="382137" cy="177421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5" name="Conector recto de flecha 14"/>
          <p:cNvCxnSpPr>
            <a:stCxn id="24" idx="0"/>
          </p:cNvCxnSpPr>
          <p:nvPr/>
        </p:nvCxnSpPr>
        <p:spPr>
          <a:xfrm flipH="1" flipV="1">
            <a:off x="3289110" y="3220872"/>
            <a:ext cx="1" cy="450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ángulo 25"/>
              <p:cNvSpPr/>
              <p:nvPr/>
            </p:nvSpPr>
            <p:spPr>
              <a:xfrm>
                <a:off x="3451958" y="3243664"/>
                <a:ext cx="504241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6" name="Rectángulo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1958" y="3243664"/>
                <a:ext cx="504241" cy="404791"/>
              </a:xfrm>
              <a:prstGeom prst="rect">
                <a:avLst/>
              </a:prstGeom>
              <a:blipFill>
                <a:blip r:embed="rId6"/>
                <a:stretch>
                  <a:fillRect t="-22727" r="-4939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ángulo 26"/>
              <p:cNvSpPr/>
              <p:nvPr/>
            </p:nvSpPr>
            <p:spPr>
              <a:xfrm>
                <a:off x="8294086" y="2508002"/>
                <a:ext cx="1278299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𝑑𝑆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</m:oMath>
                  </m:oMathPara>
                </a14:m>
                <a:endParaRPr lang="es-AR" i="1" dirty="0"/>
              </a:p>
            </p:txBody>
          </p:sp>
        </mc:Choice>
        <mc:Fallback xmlns="">
          <p:sp>
            <p:nvSpPr>
              <p:cNvPr id="27" name="Rectángulo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4086" y="2508002"/>
                <a:ext cx="1278299" cy="404791"/>
              </a:xfrm>
              <a:prstGeom prst="rect">
                <a:avLst/>
              </a:prstGeom>
              <a:blipFill>
                <a:blip r:embed="rId7"/>
                <a:stretch>
                  <a:fillRect t="-22388" r="-19617" b="-597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ángulo 18"/>
              <p:cNvSpPr/>
              <p:nvPr/>
            </p:nvSpPr>
            <p:spPr>
              <a:xfrm>
                <a:off x="5033838" y="3300151"/>
                <a:ext cx="6724277" cy="8188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𝐿𝑚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𝑑𝑆</m:t>
                          </m:r>
                        </m:e>
                      </m:nary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𝐿𝑚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=2.5 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𝑊𝑏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19" name="Rectángulo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3838" y="3300151"/>
                <a:ext cx="6724277" cy="81887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CuadroTexto 19"/>
          <p:cNvSpPr txBox="1"/>
          <p:nvPr/>
        </p:nvSpPr>
        <p:spPr>
          <a:xfrm>
            <a:off x="6819919" y="4702520"/>
            <a:ext cx="4831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Resta ahora analizar cuál configuración de i2 podría cumplir estas características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60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2244</Words>
  <Application>Microsoft Office PowerPoint</Application>
  <PresentationFormat>Panorámica</PresentationFormat>
  <Paragraphs>132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Tema de Office</vt:lpstr>
      <vt:lpstr>Ejercicio extra Materiales Magnéticos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Ternium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Ejercicio extra Materiales Magnéticos</dc:title>
  <dc:creator>BERTOLINI Luana Daniela     TERNIUM [AR]</dc:creator>
  <cp:lastModifiedBy>BERTOLINI Luana Daniela     TERNIUM [AR]</cp:lastModifiedBy>
  <cp:revision>14</cp:revision>
  <dcterms:created xsi:type="dcterms:W3CDTF">2021-06-29T17:12:39Z</dcterms:created>
  <dcterms:modified xsi:type="dcterms:W3CDTF">2021-06-29T21:40:42Z</dcterms:modified>
</cp:coreProperties>
</file>